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23"/>
  </p:notesMasterIdLst>
  <p:handoutMasterIdLst>
    <p:handoutMasterId r:id="rId24"/>
  </p:handoutMasterIdLst>
  <p:sldIdLst>
    <p:sldId id="265" r:id="rId4"/>
    <p:sldId id="275" r:id="rId5"/>
    <p:sldId id="266" r:id="rId6"/>
    <p:sldId id="279" r:id="rId7"/>
    <p:sldId id="288" r:id="rId8"/>
    <p:sldId id="289" r:id="rId9"/>
    <p:sldId id="290" r:id="rId10"/>
    <p:sldId id="292" r:id="rId11"/>
    <p:sldId id="291" r:id="rId12"/>
    <p:sldId id="293" r:id="rId13"/>
    <p:sldId id="276" r:id="rId14"/>
    <p:sldId id="295" r:id="rId15"/>
    <p:sldId id="296" r:id="rId16"/>
    <p:sldId id="297" r:id="rId17"/>
    <p:sldId id="298" r:id="rId18"/>
    <p:sldId id="294" r:id="rId19"/>
    <p:sldId id="300" r:id="rId20"/>
    <p:sldId id="301" r:id="rId21"/>
    <p:sldId id="287" r:id="rId22"/>
  </p:sldIdLst>
  <p:sldSz cx="12192000" cy="6858000"/>
  <p:notesSz cx="6858000" cy="9144000"/>
  <p:embeddedFontLst>
    <p:embeddedFont>
      <p:font typeface="Montserrat" panose="00000500000000000000" pitchFamily="2" charset="-52"/>
      <p:regular r:id="rId25"/>
      <p:bold r:id="rId26"/>
      <p:italic r:id="rId27"/>
      <p:boldItalic r:id="rId28"/>
    </p:embeddedFont>
    <p:embeddedFont>
      <p:font typeface="Montserrat Medium" panose="00000600000000000000" pitchFamily="2" charset="-52"/>
      <p:regular r:id="rId29"/>
      <p: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5"/>
            <p14:sldId id="266"/>
            <p14:sldId id="279"/>
            <p14:sldId id="288"/>
            <p14:sldId id="289"/>
            <p14:sldId id="290"/>
            <p14:sldId id="292"/>
            <p14:sldId id="291"/>
            <p14:sldId id="293"/>
            <p14:sldId id="276"/>
            <p14:sldId id="295"/>
            <p14:sldId id="296"/>
            <p14:sldId id="297"/>
            <p14:sldId id="298"/>
            <p14:sldId id="294"/>
            <p14:sldId id="300"/>
            <p14:sldId id="301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67" d="100"/>
          <a:sy n="67" d="100"/>
        </p:scale>
        <p:origin x="764" y="56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77" y="2408235"/>
            <a:ext cx="5440960" cy="1249365"/>
          </a:xfrm>
        </p:spPr>
        <p:txBody>
          <a:bodyPr>
            <a:normAutofit/>
          </a:bodyPr>
          <a:lstStyle/>
          <a:p>
            <a:pPr algn="ctr"/>
            <a:r>
              <a:rPr lang="ru-RU" sz="3200" b="1" i="0" u="none" strike="noStrike" dirty="0">
                <a:solidFill>
                  <a:srgbClr val="000000"/>
                </a:solidFill>
                <a:effectLst/>
              </a:rPr>
              <a:t>Биологическое разложение молекул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441" y="4022335"/>
            <a:ext cx="5126634" cy="769798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Comfortaa"/>
              </a:rPr>
              <a:t> </a:t>
            </a: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+mj-lt"/>
              </a:rPr>
              <a:t>Прогнозирование </a:t>
            </a:r>
            <a:r>
              <a:rPr lang="ru-RU" sz="18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разлагаемости</a:t>
            </a: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+mj-lt"/>
              </a:rPr>
              <a:t> материалов с использованием машинного обучения</a:t>
            </a:r>
            <a:endParaRPr lang="ru-RU" dirty="0">
              <a:latin typeface="+mj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050" b="1" dirty="0"/>
              <a:t>Киракосян Екатерина </a:t>
            </a:r>
            <a:r>
              <a:rPr lang="ru-RU" sz="1050" b="1" dirty="0" err="1"/>
              <a:t>Самвеловна</a:t>
            </a:r>
            <a:endParaRPr lang="ru-RU" sz="105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050" b="1" dirty="0"/>
              <a:t>2025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5259-1554-6AF5-5E91-096F9245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54A64-4ADD-6DDE-B7A4-8EA196BA3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457" y="3545786"/>
            <a:ext cx="6745517" cy="835714"/>
          </a:xfrm>
        </p:spPr>
        <p:txBody>
          <a:bodyPr/>
          <a:lstStyle/>
          <a:p>
            <a:r>
              <a:rPr lang="ru-RU" dirty="0"/>
              <a:t>Модели и Результаты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960C1D-9BF7-3CCA-37BC-FD252D94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251A81-4FB7-2C0A-BC8E-B2846E9C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BB8630-EDC5-EBA6-8B10-FA84E36F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6579-4B58-4374-94CF-CFC716157062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502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ЛОГИСТИЧЕСКАЯ РЕГРЕССИЯ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E9AC4E-4E4F-1C59-7B44-5E5E0764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7" y="1185145"/>
            <a:ext cx="6419101" cy="5001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0649F-8B72-0750-5294-C2FC78AB98ED}"/>
              </a:ext>
            </a:extLst>
          </p:cNvPr>
          <p:cNvSpPr txBox="1"/>
          <p:nvPr/>
        </p:nvSpPr>
        <p:spPr>
          <a:xfrm>
            <a:off x="7069137" y="904875"/>
            <a:ext cx="46478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 0.848 — довольно высокая точность, модель справляется с задачей в целом.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F1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Score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 0.880 — высокая гармония между точностью и полнотой, что делает модель хорошей при несбалансированных данных.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ROC AUC: 0.908 — отличная способность различать положительные и отрицательные классы.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Вывод: Логистическая регрессия демонстрирует стабильные результаты, особенно в плане F1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Score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что делает её хорошим выбором, если важно сбалансировать точность и полноту. Однако, по сравнению с другими моделями, её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и ROC AUC уступают.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66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2912F-9E91-C8C8-0E3F-81064076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4AE4A-FBEF-5199-0957-2FA1A23BE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KNN</a:t>
            </a:r>
            <a:endParaRPr lang="ru-RU" b="1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4970C4-11E3-3DB9-30DA-51BBAA2D1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1788588-9E87-7D5D-6C1D-F0582A76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8DE8193-1F90-FB5C-A8EA-D402AB4F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DF965-AEB6-6158-AD9C-4BFA3DD8C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8" y="1119107"/>
            <a:ext cx="6419101" cy="5001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D77F8-E71A-5580-6610-2D052E0BF5F9}"/>
              </a:ext>
            </a:extLst>
          </p:cNvPr>
          <p:cNvSpPr txBox="1"/>
          <p:nvPr/>
        </p:nvSpPr>
        <p:spPr>
          <a:xfrm>
            <a:off x="6969913" y="1214606"/>
            <a:ext cx="4424366" cy="481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 0.834 — точность немного ниже, чем у логистической регрессии.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F1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Score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 0.785 — хороший баланс между точностью и полнотой, но ниже, чем у логистической регрессии.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ROC AUC: 0.908 — на уровне логистической регрессии, что означает хорошее различие между классами.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Вывод: KNN показывает хорошие результаты по ROC AUC и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но F1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Score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несколько уступает логистической регрессии. Она может быть хорошим выбором, если хочется модели с простотой в интерпретации и хорошим разделением классов.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664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EA5F4-4297-E432-9839-E00B6808A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CB0A3E-C09E-D1A5-6186-5D82B9070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ДЕРЕВО РЕШЕНИЙ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4BE62B-B379-E76D-1EC7-8B09BD0C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A8EAB8-C9BA-D475-2CBD-03BA5E91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2C887B-C5FC-3103-3703-A8E8B431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5196FD-7195-F094-C201-7347BA370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6" y="1185145"/>
            <a:ext cx="6318517" cy="5001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8F3FA3-ABAE-85B1-862C-9C25066B4EE4}"/>
              </a:ext>
            </a:extLst>
          </p:cNvPr>
          <p:cNvSpPr txBox="1"/>
          <p:nvPr/>
        </p:nvSpPr>
        <p:spPr>
          <a:xfrm>
            <a:off x="7124700" y="1533526"/>
            <a:ext cx="4483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 0.777 — самая низкая точность среди всех моделей.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F1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Score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 0.676 — довольно низкий, что указывает на проблемы с балансом между точностью и полнотой.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ROC AUC: 0.749 — значительно ниже, что говорит о слабом качестве классификации.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Вывод: Дерево решений демонстрирует наихудшие результаты по всем метрикам и явно уступает другим моделям. Эта модель не подходит для текущей задачи, если целью является высокая точность и качество классификации.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7029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28AA7-6971-5851-5091-CBB90316A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03618-1EA3-25F7-203B-3C7781864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RANDOM FOREST</a:t>
            </a:r>
            <a:endParaRPr lang="ru-RU" b="1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7D5874-B14D-0597-EC4E-B389B70F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8FBB99-F264-0B30-3DBA-76EC933C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5C7C2B-DEA2-4D70-5590-60491C09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822FE9-6AB8-0560-2954-7F5230C28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7" y="1119107"/>
            <a:ext cx="6419101" cy="5001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FA35A1-E7B6-C735-AEC1-FB7D79262C9B}"/>
              </a:ext>
            </a:extLst>
          </p:cNvPr>
          <p:cNvSpPr txBox="1"/>
          <p:nvPr/>
        </p:nvSpPr>
        <p:spPr>
          <a:xfrm>
            <a:off x="7219950" y="1524000"/>
            <a:ext cx="4391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 0.867 — наивысшая точность среди всех моделей.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F1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Score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 0.823 — хороший баланс между точностью и полнотой.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ROC AUC: 0.935 — наивысший показатель ROC AUC, что говорит о отличной способности модели различать классы.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Вывод: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Random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Forest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— это, пожалуй, лучшая модель по всем метрикам. Она превосходит остальные модели как по точности, так и по качества классификации. Эта модель идеально подходит для задачи, где важна высокая точность и способность корректно разделять классы.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503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B5165-B183-910A-EB5A-729EECBEB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C41E4-C8F1-D129-124E-93A67AB3D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XGBOOST</a:t>
            </a:r>
            <a:endParaRPr lang="ru-RU" b="1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06768F8-F574-6718-675D-37DE52CA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58AB2AB-53ED-F52E-7DE4-0E1BEB57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CEE5AE-69D0-22EF-040F-7211A483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9A2EEA-5B33-364B-538E-A7E7A365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99" y="1251184"/>
            <a:ext cx="6419101" cy="5001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0881A-F91B-9EC2-4DC9-B1522B3DBAFB}"/>
              </a:ext>
            </a:extLst>
          </p:cNvPr>
          <p:cNvSpPr txBox="1"/>
          <p:nvPr/>
        </p:nvSpPr>
        <p:spPr>
          <a:xfrm>
            <a:off x="7235427" y="1495425"/>
            <a:ext cx="39647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 0.844 — немного ниже, чем у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Random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Forest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F1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Score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 0.776 — не так высоко, как у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Random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Forest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ROC AUC: 0.920 — второй по величине показатель после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Random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Forest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что указывает на хорошее качество классификации.</a:t>
            </a:r>
          </a:p>
          <a:p>
            <a:pPr algn="l"/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Вывод: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XGBoost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— сильная модель, особенно по ROC AUC, но её F1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Score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несколько уступают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Random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Forest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 В целом, </a:t>
            </a:r>
            <a:r>
              <a:rPr lang="ru-RU" sz="18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XGBoost</a:t>
            </a:r>
            <a:r>
              <a:rPr lang="ru-RU" sz="1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может быть хорошим выбором.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708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8E98-A447-C344-0DD2-95893675B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AB487-7FA9-5909-F9C3-60FCD212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Модели и Результаты</a:t>
            </a:r>
            <a:endParaRPr lang="ru-RU" sz="2400" b="1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E5BAE53-D688-99EA-770F-2025907D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A2550B-A52F-5B28-699B-551E0A5B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08CF25-3A29-CDB7-1A92-6CFF65FD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62FD394E-3647-C650-6F39-32A956456132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81325" y="1359219"/>
            <a:ext cx="10329550" cy="4212906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1300" b="1" dirty="0">
                <a:latin typeface="+mn-lt"/>
              </a:rPr>
              <a:t>Использованные модели:</a:t>
            </a:r>
            <a:endParaRPr lang="ru-RU" sz="1300" dirty="0"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300" dirty="0"/>
              <a:t>Логистическая регрессия.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/>
              <a:t>KNN (K-Nearest Neighbors).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300" dirty="0"/>
              <a:t>Дерево решений.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/>
              <a:t>Random Forest.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 err="1"/>
              <a:t>XGBoost</a:t>
            </a:r>
            <a:r>
              <a:rPr lang="en-US" sz="1300" dirty="0"/>
              <a:t>.</a:t>
            </a:r>
            <a:endParaRPr lang="ru-RU" sz="13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300" b="1" dirty="0">
                <a:latin typeface="+mn-lt"/>
              </a:rPr>
              <a:t>Результаты (кратко):</a:t>
            </a:r>
            <a:endParaRPr lang="ru-RU" sz="1300" dirty="0"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300" b="1" dirty="0"/>
              <a:t>Логистическая регрессия:</a:t>
            </a:r>
            <a:r>
              <a:rPr lang="ru-RU" sz="1300" dirty="0"/>
              <a:t> </a:t>
            </a:r>
            <a:r>
              <a:rPr lang="en-US" sz="1300" dirty="0"/>
              <a:t>Accuracy = 0.848, F1 = 0.880, ROC AUC = 0.908.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b="1" dirty="0"/>
              <a:t>KNN:</a:t>
            </a:r>
            <a:r>
              <a:rPr lang="en-US" sz="1300" dirty="0"/>
              <a:t> Accuracy = 0.834, F1 = 0.785, ROC AUC = 0.908.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300" b="1" dirty="0"/>
              <a:t>Дерево решений:</a:t>
            </a:r>
            <a:r>
              <a:rPr lang="ru-RU" sz="1300" dirty="0"/>
              <a:t> </a:t>
            </a:r>
            <a:r>
              <a:rPr lang="en-US" sz="1300" dirty="0"/>
              <a:t>Accuracy = 0.777, F1 = 0.676, ROC AUC = 0.749.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b="1" dirty="0"/>
              <a:t>Random Forest:</a:t>
            </a:r>
            <a:r>
              <a:rPr lang="en-US" sz="1300" dirty="0"/>
              <a:t> Accuracy = 0.867, F1 = 0.823, ROC AUC = 0.935.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b="1" dirty="0" err="1"/>
              <a:t>XGBoost</a:t>
            </a:r>
            <a:r>
              <a:rPr lang="en-US" sz="1300" b="1" dirty="0"/>
              <a:t>:</a:t>
            </a:r>
            <a:r>
              <a:rPr lang="en-US" sz="1300" dirty="0"/>
              <a:t> Accuracy = 0.872, F1 = 0.829, ROC AUC = 0.937.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300" dirty="0"/>
          </a:p>
          <a:p>
            <a:pPr algn="just"/>
            <a:r>
              <a:rPr lang="ru-RU" sz="1300" b="1" i="0" dirty="0" err="1">
                <a:solidFill>
                  <a:srgbClr val="1F1F1F"/>
                </a:solidFill>
                <a:effectLst/>
                <a:latin typeface="+mn-lt"/>
              </a:rPr>
              <a:t>Random</a:t>
            </a:r>
            <a:r>
              <a:rPr lang="ru-RU" sz="1300" b="1" i="0" dirty="0">
                <a:solidFill>
                  <a:srgbClr val="1F1F1F"/>
                </a:solidFill>
                <a:effectLst/>
                <a:latin typeface="+mn-lt"/>
              </a:rPr>
              <a:t> </a:t>
            </a:r>
            <a:r>
              <a:rPr lang="ru-RU" sz="1300" b="1" i="0" dirty="0" err="1">
                <a:solidFill>
                  <a:srgbClr val="1F1F1F"/>
                </a:solidFill>
                <a:effectLst/>
                <a:latin typeface="+mn-lt"/>
              </a:rPr>
              <a:t>Forest</a:t>
            </a:r>
            <a:r>
              <a:rPr lang="ru-RU" sz="1300" b="1" i="0" dirty="0">
                <a:solidFill>
                  <a:srgbClr val="1F1F1F"/>
                </a:solidFill>
                <a:effectLst/>
                <a:latin typeface="+mn-lt"/>
              </a:rPr>
              <a:t> 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является лучшей моделью по всем метрикам (точность, F1 </a:t>
            </a:r>
            <a:r>
              <a:rPr lang="ru-RU" sz="1300" i="0" dirty="0" err="1">
                <a:solidFill>
                  <a:srgbClr val="1F1F1F"/>
                </a:solidFill>
                <a:effectLst/>
                <a:latin typeface="+mn-lt"/>
              </a:rPr>
              <a:t>Score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, ROC AUC) и рекомендуется для использования.</a:t>
            </a:r>
          </a:p>
          <a:p>
            <a:pPr algn="just"/>
            <a:r>
              <a:rPr lang="ru-RU" sz="1300" b="1" i="0" dirty="0" err="1">
                <a:solidFill>
                  <a:srgbClr val="1F1F1F"/>
                </a:solidFill>
                <a:effectLst/>
                <a:latin typeface="+mn-lt"/>
              </a:rPr>
              <a:t>XGBoost</a:t>
            </a:r>
            <a:r>
              <a:rPr lang="ru-RU" sz="1300" b="1" i="0" dirty="0">
                <a:solidFill>
                  <a:srgbClr val="1F1F1F"/>
                </a:solidFill>
                <a:effectLst/>
                <a:latin typeface="+mn-lt"/>
              </a:rPr>
              <a:t> — 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сильный конкурент, особенно по ROC AUC, но немного уступает </a:t>
            </a:r>
            <a:r>
              <a:rPr lang="ru-RU" sz="1300" i="0" dirty="0" err="1">
                <a:solidFill>
                  <a:srgbClr val="1F1F1F"/>
                </a:solidFill>
                <a:effectLst/>
                <a:latin typeface="+mn-lt"/>
              </a:rPr>
              <a:t>Random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 </a:t>
            </a:r>
            <a:r>
              <a:rPr lang="ru-RU" sz="1300" i="0" dirty="0" err="1">
                <a:solidFill>
                  <a:srgbClr val="1F1F1F"/>
                </a:solidFill>
                <a:effectLst/>
                <a:latin typeface="+mn-lt"/>
              </a:rPr>
              <a:t>Forest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 по F1 </a:t>
            </a:r>
            <a:r>
              <a:rPr lang="ru-RU" sz="1300" i="0" dirty="0" err="1">
                <a:solidFill>
                  <a:srgbClr val="1F1F1F"/>
                </a:solidFill>
                <a:effectLst/>
                <a:latin typeface="+mn-lt"/>
              </a:rPr>
              <a:t>Score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 и </a:t>
            </a:r>
            <a:r>
              <a:rPr lang="ru-RU" sz="1300" i="0" dirty="0" err="1">
                <a:solidFill>
                  <a:srgbClr val="1F1F1F"/>
                </a:solidFill>
                <a:effectLst/>
                <a:latin typeface="+mn-lt"/>
              </a:rPr>
              <a:t>Accuracy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.</a:t>
            </a:r>
          </a:p>
          <a:p>
            <a:pPr algn="just"/>
            <a:r>
              <a:rPr lang="ru-RU" sz="1300" b="1" i="0" dirty="0">
                <a:solidFill>
                  <a:srgbClr val="1F1F1F"/>
                </a:solidFill>
                <a:effectLst/>
                <a:latin typeface="+mn-lt"/>
              </a:rPr>
              <a:t>Логистическая регрессия и KNN 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также показывают достойные результаты, но немного уступают </a:t>
            </a:r>
            <a:r>
              <a:rPr lang="ru-RU" sz="1300" i="0" dirty="0" err="1">
                <a:solidFill>
                  <a:srgbClr val="1F1F1F"/>
                </a:solidFill>
                <a:effectLst/>
                <a:latin typeface="+mn-lt"/>
              </a:rPr>
              <a:t>Random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 </a:t>
            </a:r>
            <a:r>
              <a:rPr lang="ru-RU" sz="1300" i="0" dirty="0" err="1">
                <a:solidFill>
                  <a:srgbClr val="1F1F1F"/>
                </a:solidFill>
                <a:effectLst/>
                <a:latin typeface="+mn-lt"/>
              </a:rPr>
              <a:t>Forest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 и </a:t>
            </a:r>
            <a:r>
              <a:rPr lang="ru-RU" sz="1300" i="0" dirty="0" err="1">
                <a:solidFill>
                  <a:srgbClr val="1F1F1F"/>
                </a:solidFill>
                <a:effectLst/>
                <a:latin typeface="+mn-lt"/>
              </a:rPr>
              <a:t>XGBoost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 по общей эффективности.</a:t>
            </a:r>
          </a:p>
          <a:p>
            <a:pPr algn="just"/>
            <a:r>
              <a:rPr lang="ru-RU" sz="1300" b="1" i="0" dirty="0">
                <a:solidFill>
                  <a:srgbClr val="1F1F1F"/>
                </a:solidFill>
                <a:effectLst/>
                <a:latin typeface="+mn-lt"/>
              </a:rPr>
              <a:t>Дерево решений </a:t>
            </a:r>
            <a:r>
              <a:rPr lang="ru-RU" sz="1300" i="0" dirty="0">
                <a:solidFill>
                  <a:srgbClr val="1F1F1F"/>
                </a:solidFill>
                <a:effectLst/>
                <a:latin typeface="+mn-lt"/>
              </a:rPr>
              <a:t>значительно уступает по всем метрикам и не подходит для этой задачи.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3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788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125C9-7DAE-ECE1-BBED-70ECFF963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936ACD-8DF2-F822-A874-E1BD020AD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457" y="3545786"/>
            <a:ext cx="6745517" cy="835714"/>
          </a:xfrm>
        </p:spPr>
        <p:txBody>
          <a:bodyPr/>
          <a:lstStyle/>
          <a:p>
            <a:r>
              <a:rPr lang="ru-RU" dirty="0"/>
              <a:t>Практическая значимость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F87C6F-5B9D-113D-EB2B-19353EED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76F977-5096-71C4-E319-0087A9F7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1869BB-1D17-1BA0-16D7-EC38D4BC5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6579-4B58-4374-94CF-CFC716157062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404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B66AA-F028-C6F2-6629-A497DC387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1F7C6-145E-0FCF-AAC8-6B5DD551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Практическая значимость</a:t>
            </a:r>
            <a:endParaRPr lang="ru-RU" sz="2400" b="1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F56308F-43F2-9BE5-5CF7-573B8C50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7A9D571-4933-A115-7619-E5CD1080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3C035C-D0F5-47B0-8589-66F890C2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18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3A05BB1B-211C-7141-7DC4-6CBFF9A670D3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81325" y="1359219"/>
            <a:ext cx="10329550" cy="4212906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Прогнозирование биологического разложения: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Модель может быть использована для предсказания устойчивости химических веществ к разложению, что полезно в экологических и химических исследованиях.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Снижение затрат на эксперименты: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lang="ru-RU" altLang="ru-RU" sz="160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Использование модели для предварительного отбора веществ, которые могут быть подвержены разложению.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Потенциал для использования в промышленности: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Модель можно адаптировать для предсказания поведения химических </a:t>
            </a:r>
            <a:r>
              <a:rPr lang="ru-RU" sz="1600" dirty="0">
                <a:latin typeface="+mn-lt"/>
              </a:rPr>
              <a:t>веществ в различных промышленных и научных областях, например, строительстве.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67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8-985-044-51-44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Рисунок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Текст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igrein@mail.ru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18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проекта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681316"/>
            <a:ext cx="10524808" cy="4226566"/>
          </a:xfrm>
        </p:spPr>
        <p:txBody>
          <a:bodyPr>
            <a:normAutofit/>
          </a:bodyPr>
          <a:lstStyle/>
          <a:p>
            <a:r>
              <a:rPr lang="ru-RU" sz="1200" b="0" i="0" dirty="0">
                <a:effectLst/>
              </a:rPr>
              <a:t>Данные представляют собой 1055 химических веществ с 41 молекулярным дескриптором, используемых для предсказания способности вещества к биологическому разложению.</a:t>
            </a:r>
          </a:p>
          <a:p>
            <a:r>
              <a:rPr lang="ru-RU" sz="1200" b="0" i="0" dirty="0">
                <a:effectLst/>
              </a:rPr>
              <a:t>Экспериментальные данные о </a:t>
            </a:r>
            <a:r>
              <a:rPr lang="ru-RU" sz="1200" b="0" i="0" dirty="0" err="1">
                <a:effectLst/>
              </a:rPr>
              <a:t>биоразложении</a:t>
            </a:r>
            <a:r>
              <a:rPr lang="ru-RU" sz="1200" b="0" i="0" dirty="0">
                <a:effectLst/>
              </a:rPr>
              <a:t> были собраны на веб-сайте Национального института технологий и оценки Японии (NITE).  Взяты на сайте </a:t>
            </a:r>
            <a:r>
              <a:rPr lang="en-US" sz="1200" dirty="0"/>
              <a:t>Kaggle</a:t>
            </a:r>
            <a:r>
              <a:rPr lang="ru-RU" sz="1200" dirty="0"/>
              <a:t>.</a:t>
            </a:r>
          </a:p>
          <a:p>
            <a:r>
              <a:rPr lang="ru-RU" sz="1200" dirty="0"/>
              <a:t>Целевая переменная: имеет бинарную классификацию (1 – RB, 2 – NRB)</a:t>
            </a:r>
            <a:r>
              <a:rPr lang="en-US" sz="1200" dirty="0"/>
              <a:t>.</a:t>
            </a:r>
            <a:endParaRPr lang="ru-RU" sz="1200" dirty="0"/>
          </a:p>
          <a:p>
            <a:endParaRPr lang="ru-RU" sz="1200" dirty="0"/>
          </a:p>
          <a:p>
            <a:endParaRPr lang="ru-RU" sz="12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74976" y="1119108"/>
            <a:ext cx="10515600" cy="671592"/>
          </a:xfrm>
        </p:spPr>
        <p:txBody>
          <a:bodyPr>
            <a:normAutofit/>
          </a:bodyPr>
          <a:lstStyle/>
          <a:p>
            <a:r>
              <a:rPr lang="ru-RU" sz="1600" dirty="0"/>
              <a:t>Разработка и оценка моделей для предсказания способности химических веществ к биологическому разложению (Ready </a:t>
            </a:r>
            <a:r>
              <a:rPr lang="ru-RU" sz="1600" dirty="0" err="1"/>
              <a:t>Biodegradable</a:t>
            </a:r>
            <a:r>
              <a:rPr lang="ru-RU" sz="1600" dirty="0"/>
              <a:t> - RB и </a:t>
            </a:r>
            <a:r>
              <a:rPr lang="ru-RU" sz="1600" dirty="0" err="1"/>
              <a:t>Not</a:t>
            </a:r>
            <a:r>
              <a:rPr lang="ru-RU" sz="1600" dirty="0"/>
              <a:t> Ready </a:t>
            </a:r>
            <a:r>
              <a:rPr lang="ru-RU" sz="1600" dirty="0" err="1"/>
              <a:t>Biodegradable</a:t>
            </a:r>
            <a:r>
              <a:rPr lang="ru-RU" sz="1600" dirty="0"/>
              <a:t> - NRB)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EE242FD3-E02F-F40C-9098-366FFF23E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062507"/>
              </p:ext>
            </p:extLst>
          </p:nvPr>
        </p:nvGraphicFramePr>
        <p:xfrm>
          <a:off x="514416" y="2828988"/>
          <a:ext cx="11110050" cy="3078894"/>
        </p:xfrm>
        <a:graphic>
          <a:graphicData uri="http://schemas.openxmlformats.org/drawingml/2006/table">
            <a:tbl>
              <a:tblPr/>
              <a:tblGrid>
                <a:gridCol w="166302">
                  <a:extLst>
                    <a:ext uri="{9D8B030D-6E8A-4147-A177-3AD203B41FA5}">
                      <a16:colId xmlns:a16="http://schemas.microsoft.com/office/drawing/2014/main" val="1622205139"/>
                    </a:ext>
                  </a:extLst>
                </a:gridCol>
                <a:gridCol w="521110">
                  <a:extLst>
                    <a:ext uri="{9D8B030D-6E8A-4147-A177-3AD203B41FA5}">
                      <a16:colId xmlns:a16="http://schemas.microsoft.com/office/drawing/2014/main" val="3419928216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1698739434"/>
                    </a:ext>
                  </a:extLst>
                </a:gridCol>
                <a:gridCol w="403123">
                  <a:extLst>
                    <a:ext uri="{9D8B030D-6E8A-4147-A177-3AD203B41FA5}">
                      <a16:colId xmlns:a16="http://schemas.microsoft.com/office/drawing/2014/main" val="944235973"/>
                    </a:ext>
                  </a:extLst>
                </a:gridCol>
                <a:gridCol w="403122">
                  <a:extLst>
                    <a:ext uri="{9D8B030D-6E8A-4147-A177-3AD203B41FA5}">
                      <a16:colId xmlns:a16="http://schemas.microsoft.com/office/drawing/2014/main" val="1096950385"/>
                    </a:ext>
                  </a:extLst>
                </a:gridCol>
                <a:gridCol w="491613">
                  <a:extLst>
                    <a:ext uri="{9D8B030D-6E8A-4147-A177-3AD203B41FA5}">
                      <a16:colId xmlns:a16="http://schemas.microsoft.com/office/drawing/2014/main" val="959392674"/>
                    </a:ext>
                  </a:extLst>
                </a:gridCol>
                <a:gridCol w="452284">
                  <a:extLst>
                    <a:ext uri="{9D8B030D-6E8A-4147-A177-3AD203B41FA5}">
                      <a16:colId xmlns:a16="http://schemas.microsoft.com/office/drawing/2014/main" val="1956328341"/>
                    </a:ext>
                  </a:extLst>
                </a:gridCol>
                <a:gridCol w="452284">
                  <a:extLst>
                    <a:ext uri="{9D8B030D-6E8A-4147-A177-3AD203B41FA5}">
                      <a16:colId xmlns:a16="http://schemas.microsoft.com/office/drawing/2014/main" val="191492891"/>
                    </a:ext>
                  </a:extLst>
                </a:gridCol>
                <a:gridCol w="511277">
                  <a:extLst>
                    <a:ext uri="{9D8B030D-6E8A-4147-A177-3AD203B41FA5}">
                      <a16:colId xmlns:a16="http://schemas.microsoft.com/office/drawing/2014/main" val="3026183401"/>
                    </a:ext>
                  </a:extLst>
                </a:gridCol>
                <a:gridCol w="481781">
                  <a:extLst>
                    <a:ext uri="{9D8B030D-6E8A-4147-A177-3AD203B41FA5}">
                      <a16:colId xmlns:a16="http://schemas.microsoft.com/office/drawing/2014/main" val="3189749810"/>
                    </a:ext>
                  </a:extLst>
                </a:gridCol>
                <a:gridCol w="511277">
                  <a:extLst>
                    <a:ext uri="{9D8B030D-6E8A-4147-A177-3AD203B41FA5}">
                      <a16:colId xmlns:a16="http://schemas.microsoft.com/office/drawing/2014/main" val="3205222807"/>
                    </a:ext>
                  </a:extLst>
                </a:gridCol>
                <a:gridCol w="471949">
                  <a:extLst>
                    <a:ext uri="{9D8B030D-6E8A-4147-A177-3AD203B41FA5}">
                      <a16:colId xmlns:a16="http://schemas.microsoft.com/office/drawing/2014/main" val="3454772000"/>
                    </a:ext>
                  </a:extLst>
                </a:gridCol>
                <a:gridCol w="530942">
                  <a:extLst>
                    <a:ext uri="{9D8B030D-6E8A-4147-A177-3AD203B41FA5}">
                      <a16:colId xmlns:a16="http://schemas.microsoft.com/office/drawing/2014/main" val="3440787983"/>
                    </a:ext>
                  </a:extLst>
                </a:gridCol>
                <a:gridCol w="530942">
                  <a:extLst>
                    <a:ext uri="{9D8B030D-6E8A-4147-A177-3AD203B41FA5}">
                      <a16:colId xmlns:a16="http://schemas.microsoft.com/office/drawing/2014/main" val="4035070679"/>
                    </a:ext>
                  </a:extLst>
                </a:gridCol>
                <a:gridCol w="462116">
                  <a:extLst>
                    <a:ext uri="{9D8B030D-6E8A-4147-A177-3AD203B41FA5}">
                      <a16:colId xmlns:a16="http://schemas.microsoft.com/office/drawing/2014/main" val="4143185556"/>
                    </a:ext>
                  </a:extLst>
                </a:gridCol>
                <a:gridCol w="737419">
                  <a:extLst>
                    <a:ext uri="{9D8B030D-6E8A-4147-A177-3AD203B41FA5}">
                      <a16:colId xmlns:a16="http://schemas.microsoft.com/office/drawing/2014/main" val="1694609182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639168055"/>
                    </a:ext>
                  </a:extLst>
                </a:gridCol>
                <a:gridCol w="462116">
                  <a:extLst>
                    <a:ext uri="{9D8B030D-6E8A-4147-A177-3AD203B41FA5}">
                      <a16:colId xmlns:a16="http://schemas.microsoft.com/office/drawing/2014/main" val="1660767602"/>
                    </a:ext>
                  </a:extLst>
                </a:gridCol>
                <a:gridCol w="511277">
                  <a:extLst>
                    <a:ext uri="{9D8B030D-6E8A-4147-A177-3AD203B41FA5}">
                      <a16:colId xmlns:a16="http://schemas.microsoft.com/office/drawing/2014/main" val="1209149755"/>
                    </a:ext>
                  </a:extLst>
                </a:gridCol>
                <a:gridCol w="501446">
                  <a:extLst>
                    <a:ext uri="{9D8B030D-6E8A-4147-A177-3AD203B41FA5}">
                      <a16:colId xmlns:a16="http://schemas.microsoft.com/office/drawing/2014/main" val="2504627360"/>
                    </a:ext>
                  </a:extLst>
                </a:gridCol>
                <a:gridCol w="481780">
                  <a:extLst>
                    <a:ext uri="{9D8B030D-6E8A-4147-A177-3AD203B41FA5}">
                      <a16:colId xmlns:a16="http://schemas.microsoft.com/office/drawing/2014/main" val="3332474481"/>
                    </a:ext>
                  </a:extLst>
                </a:gridCol>
                <a:gridCol w="728032">
                  <a:extLst>
                    <a:ext uri="{9D8B030D-6E8A-4147-A177-3AD203B41FA5}">
                      <a16:colId xmlns:a16="http://schemas.microsoft.com/office/drawing/2014/main" val="1021756197"/>
                    </a:ext>
                  </a:extLst>
                </a:gridCol>
              </a:tblGrid>
              <a:tr h="513149">
                <a:tc>
                  <a:txBody>
                    <a:bodyPr/>
                    <a:lstStyle/>
                    <a:p>
                      <a:pPr algn="r"/>
                      <a:endParaRPr lang="en-US" sz="1000" b="1" dirty="0">
                        <a:effectLst/>
                      </a:endParaRP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V1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>
                          <a:effectLst/>
                        </a:rPr>
                        <a:t>V3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V4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>
                          <a:effectLst/>
                        </a:rPr>
                        <a:t>V5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V6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V7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V8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>
                          <a:effectLst/>
                        </a:rPr>
                        <a:t>V9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V10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 b="1" dirty="0">
                          <a:effectLst/>
                        </a:rPr>
                        <a:t>...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V33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>
                          <a:effectLst/>
                        </a:rPr>
                        <a:t>V34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V35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V36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V37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V38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V39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V40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V41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>
                          <a:effectLst/>
                        </a:rPr>
                        <a:t>Class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97452539"/>
                  </a:ext>
                </a:extLst>
              </a:tr>
              <a:tr h="513149">
                <a:tc>
                  <a:txBody>
                    <a:bodyPr/>
                    <a:lstStyle/>
                    <a:p>
                      <a:pPr fontAlgn="ctr"/>
                      <a:r>
                        <a:rPr lang="ru-RU" sz="1000" b="1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3.919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2.6909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31.4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...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2.949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1.591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7.253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94004"/>
                  </a:ext>
                </a:extLst>
              </a:tr>
              <a:tr h="513149">
                <a:tc>
                  <a:txBody>
                    <a:bodyPr/>
                    <a:lstStyle/>
                    <a:p>
                      <a:pPr fontAlgn="ctr"/>
                      <a:r>
                        <a:rPr lang="ru-RU" sz="1000" b="1">
                          <a:effectLst/>
                        </a:rPr>
                        <a:t>1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4.170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2.1144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30.8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1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1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...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3.315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1.967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7.257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910079"/>
                  </a:ext>
                </a:extLst>
              </a:tr>
              <a:tr h="513149">
                <a:tc>
                  <a:txBody>
                    <a:bodyPr/>
                    <a:lstStyle/>
                    <a:p>
                      <a:pPr fontAlgn="ctr"/>
                      <a:r>
                        <a:rPr lang="ru-RU" sz="1000" b="1">
                          <a:effectLst/>
                        </a:rPr>
                        <a:t>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3.932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3.2512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26.7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4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...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1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3.076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2.417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7.601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015060"/>
                  </a:ext>
                </a:extLst>
              </a:tr>
              <a:tr h="513149">
                <a:tc>
                  <a:txBody>
                    <a:bodyPr/>
                    <a:lstStyle/>
                    <a:p>
                      <a:pPr fontAlgn="ctr"/>
                      <a:r>
                        <a:rPr lang="ru-RU" sz="1000" b="1">
                          <a:effectLst/>
                        </a:rPr>
                        <a:t>3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3.000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2.7098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20.0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...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1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3.046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5.000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6.690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383146"/>
                  </a:ext>
                </a:extLst>
              </a:tr>
              <a:tr h="513149">
                <a:tc>
                  <a:txBody>
                    <a:bodyPr/>
                    <a:lstStyle/>
                    <a:p>
                      <a:pPr fontAlgn="ctr"/>
                      <a:r>
                        <a:rPr lang="ru-RU" sz="1000" b="1">
                          <a:effectLst/>
                        </a:rPr>
                        <a:t>4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4.236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3.3944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 dirty="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 dirty="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 dirty="0">
                          <a:effectLst/>
                        </a:rPr>
                        <a:t>29.4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 dirty="0">
                          <a:effectLst/>
                        </a:rPr>
                        <a:t>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4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...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 dirty="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3.351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2.405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>
                          <a:effectLst/>
                        </a:rPr>
                        <a:t>8.003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 dirty="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 dirty="0">
                          <a:effectLst/>
                        </a:rPr>
                        <a:t>0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000" dirty="0">
                          <a:effectLst/>
                        </a:rPr>
                        <a:t>2</a:t>
                      </a:r>
                    </a:p>
                  </a:txBody>
                  <a:tcPr marL="70451" marR="70451" marT="35226" marB="352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3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3458" y="3545786"/>
            <a:ext cx="5802542" cy="692839"/>
          </a:xfrm>
        </p:spPr>
        <p:txBody>
          <a:bodyPr/>
          <a:lstStyle/>
          <a:p>
            <a:r>
              <a:rPr lang="en-US" dirty="0"/>
              <a:t>EDA (Exploratory Data Analysis)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6579-4B58-4374-94CF-CFC716157062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384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/>
              <a:t>Результаты </a:t>
            </a:r>
            <a:r>
              <a:rPr lang="en-US" sz="2400" b="1" dirty="0"/>
              <a:t>EDA</a:t>
            </a:r>
            <a:endParaRPr lang="ru-RU" sz="2400" b="1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>
          <a:xfrm>
            <a:off x="481326" y="1359219"/>
            <a:ext cx="5483444" cy="45486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+mn-lt"/>
              </a:rPr>
              <a:t>Распределение целевой переменной:</a:t>
            </a:r>
            <a:endParaRPr lang="ru-RU" sz="1400" dirty="0"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dirty="0"/>
              <a:t>Датасет содержит сбалансированное количество классов RB и NRB.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+mn-lt"/>
              </a:rPr>
              <a:t>Корреляции между признаками:</a:t>
            </a:r>
            <a:endParaRPr lang="ru-RU" sz="1400" dirty="0"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dirty="0"/>
              <a:t>Вычисление корреляции между 41 признаком, выявление избыточных признаков (сильная корреляция между некоторыми из них).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>
                <a:latin typeface="+mn-lt"/>
              </a:rPr>
              <a:t>Основные наблюдения:</a:t>
            </a:r>
            <a:endParaRPr lang="ru-RU" sz="1400" dirty="0"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dirty="0"/>
              <a:t>Наличие выбросов в некоторых признаках присутствует, но они не были удалены, так как могут быть важными элементами молекулы и ее итоговых свойств.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dirty="0"/>
              <a:t>Основные признаки показывают разнообразие и достаточно высокую вариативность.</a:t>
            </a:r>
            <a:endParaRPr lang="en-US" sz="14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dirty="0"/>
              <a:t>Пропуски отсутствуют.</a:t>
            </a: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0CA97B9-A3EE-4A4D-09CC-D89D764F01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32" b="31732"/>
          <a:stretch>
            <a:fillRect/>
          </a:stretch>
        </p:blipFill>
        <p:spPr>
          <a:xfrm>
            <a:off x="6223263" y="1462426"/>
            <a:ext cx="5401203" cy="2136456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43D4AA-7CF3-D3B7-E29C-4AEDFE494B6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5" b="302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481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9BDD4-15EA-C1B8-A4B7-D31ADFD2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5D4E9-0B76-8B8A-203B-85175A766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458" y="3545786"/>
            <a:ext cx="5802542" cy="692839"/>
          </a:xfrm>
        </p:spPr>
        <p:txBody>
          <a:bodyPr/>
          <a:lstStyle/>
          <a:p>
            <a:r>
              <a:rPr lang="ru-RU" dirty="0"/>
              <a:t>Предобработка Данных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DC56B6-432A-A9D9-2EE9-B3C3D8DA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0B1BE0-30EC-4FB2-8A1F-82145173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2F12DD-9CD3-C1EF-CC0C-DA4A07C3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6579-4B58-4374-94CF-CFC716157062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551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12D42-7295-50E1-2C0E-88BFC03B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C8750-6AAC-DA07-B6A7-1BF89608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/>
              <a:t>Предобработка Данных</a:t>
            </a:r>
            <a:endParaRPr lang="ru-RU" sz="2400" b="1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A1E38C-B9EA-BA82-4996-2EEF1BF0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841FD5E-4AF7-1B75-F4D3-1373989F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AAC6F0-742B-6077-2F8B-E3346672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AA8F9B2F-95C8-75DB-69C0-AC823676B869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730249" y="1209675"/>
            <a:ext cx="4043049" cy="2136456"/>
          </a:xfrm>
        </p:spPr>
        <p:txBody>
          <a:bodyPr>
            <a:normAutofit fontScale="925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Нормализация и стандартизация:</a:t>
            </a:r>
          </a:p>
          <a:p>
            <a:pPr lvl="1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Все признаки с нормальной вариативностью и показывающие распределение, близкое к нормальному (например, спектральные моменты).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Понижение размерности (PCA):</a:t>
            </a:r>
          </a:p>
          <a:p>
            <a:pPr marR="0" lvl="1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/>
              <a:t>95% дисперсии укладывается в 8 признаков.</a:t>
            </a:r>
          </a:p>
          <a:p>
            <a:pPr lvl="1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1200" dirty="0"/>
              <a:t>Для уменьшения числа признаков и повышения интерпретируемости модели проведен метод Главных компонентов.</a:t>
            </a:r>
          </a:p>
          <a:p>
            <a:endParaRPr lang="ru-RU" dirty="0"/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E90F6EF7-A739-B74F-E076-A05EE0352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81788"/>
              </p:ext>
            </p:extLst>
          </p:nvPr>
        </p:nvGraphicFramePr>
        <p:xfrm>
          <a:off x="474975" y="3436698"/>
          <a:ext cx="10735956" cy="2477180"/>
        </p:xfrm>
        <a:graphic>
          <a:graphicData uri="http://schemas.openxmlformats.org/drawingml/2006/table">
            <a:tbl>
              <a:tblPr/>
              <a:tblGrid>
                <a:gridCol w="487998">
                  <a:extLst>
                    <a:ext uri="{9D8B030D-6E8A-4147-A177-3AD203B41FA5}">
                      <a16:colId xmlns:a16="http://schemas.microsoft.com/office/drawing/2014/main" val="1678737243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2494152104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2113341545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1528507069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1074735836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103220530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1379473944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2645538349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660749813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1842578937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609679898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400232891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875171343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1392186683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535049233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3838517467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1551265057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4120235487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2550016980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1449227925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1529140634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1699972796"/>
                    </a:ext>
                  </a:extLst>
                </a:gridCol>
              </a:tblGrid>
              <a:tr h="184940">
                <a:tc>
                  <a:txBody>
                    <a:bodyPr/>
                    <a:lstStyle/>
                    <a:p>
                      <a:pPr algn="r"/>
                      <a:endParaRPr lang="ru-RU" sz="900" b="1">
                        <a:effectLst/>
                      </a:endParaRP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V1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V3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V4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V5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V6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V7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V8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V9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V10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 b="1">
                          <a:effectLst/>
                        </a:rPr>
                        <a:t>...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V33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V34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V35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V36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V37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V38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V39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V40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V41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>
                          <a:effectLst/>
                        </a:rPr>
                        <a:t>Class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147526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fontAlgn="ctr"/>
                      <a:r>
                        <a:rPr lang="ru-RU" sz="900" b="1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-1.579865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-0.455652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-0.618770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...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-0.970085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-1.505801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-1.108824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00722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fontAlgn="ctr"/>
                      <a:r>
                        <a:rPr lang="ru-RU" sz="900" b="1">
                          <a:effectLst/>
                        </a:rPr>
                        <a:t>1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-1.120710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-1.149466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 dirty="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-0.684415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1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1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...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 dirty="0">
                          <a:effectLst/>
                        </a:rPr>
                        <a:t>-0.603766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-0.920550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-1.105602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74499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fontAlgn="ctr"/>
                      <a:r>
                        <a:rPr lang="ru-RU" sz="900" b="1">
                          <a:effectLst/>
                        </a:rPr>
                        <a:t>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-1.556084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0.218665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 dirty="0">
                          <a:effectLst/>
                        </a:rPr>
                        <a:t>-1.132986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 dirty="0">
                          <a:effectLst/>
                        </a:rPr>
                        <a:t>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 dirty="0">
                          <a:effectLst/>
                        </a:rPr>
                        <a:t>4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 dirty="0">
                          <a:effectLst/>
                        </a:rPr>
                        <a:t>...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1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-0.842975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-0.220118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-0.828495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572857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fontAlgn="ctr"/>
                      <a:r>
                        <a:rPr lang="ru-RU" sz="900" b="1">
                          <a:effectLst/>
                        </a:rPr>
                        <a:t>3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-3.260993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-0.432906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-1.866017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...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1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-0.873001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3.800364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-1.562345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853357"/>
                  </a:ext>
                </a:extLst>
              </a:tr>
              <a:tr h="342845">
                <a:tc>
                  <a:txBody>
                    <a:bodyPr/>
                    <a:lstStyle/>
                    <a:p>
                      <a:pPr fontAlgn="ctr"/>
                      <a:r>
                        <a:rPr lang="ru-RU" sz="900" b="1">
                          <a:effectLst/>
                        </a:rPr>
                        <a:t>4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-0.999976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0.391006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-0.837585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4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...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 dirty="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 dirty="0">
                          <a:effectLst/>
                        </a:rPr>
                        <a:t>-0.567735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-0.238796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-0.504667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>
                          <a:effectLst/>
                        </a:rPr>
                        <a:t>0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900" dirty="0">
                          <a:effectLst/>
                        </a:rPr>
                        <a:t>2</a:t>
                      </a:r>
                    </a:p>
                  </a:txBody>
                  <a:tcPr marL="46968" marR="46968" marT="23484" marB="234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904496"/>
                  </a:ext>
                </a:extLst>
              </a:tr>
            </a:tbl>
          </a:graphicData>
        </a:graphic>
      </p:graphicFrame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7C5F729-DE0F-FB60-AD61-E62AD949DE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0" b="31530"/>
          <a:stretch>
            <a:fillRect/>
          </a:stretch>
        </p:blipFill>
        <p:spPr>
          <a:xfrm>
            <a:off x="5856283" y="1119108"/>
            <a:ext cx="5605468" cy="2217801"/>
          </a:xfrm>
        </p:spPr>
      </p:pic>
    </p:spTree>
    <p:extLst>
      <p:ext uri="{BB962C8B-B14F-4D97-AF65-F5344CB8AC3E}">
        <p14:creationId xmlns:p14="http://schemas.microsoft.com/office/powerpoint/2010/main" val="171359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05121-1805-FA32-CA16-653B452B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A68965-1D51-4C11-0A01-9E32B7D42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458" y="3545786"/>
            <a:ext cx="5802542" cy="692839"/>
          </a:xfrm>
        </p:spPr>
        <p:txBody>
          <a:bodyPr/>
          <a:lstStyle/>
          <a:p>
            <a:r>
              <a:rPr lang="ru-RU" dirty="0"/>
              <a:t>Гипотезы и Результаты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69791-F0FF-AC70-CC82-2C534031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3C456D-D046-7C60-A76E-879D9871C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7886D3-D9F1-C038-0BE9-BA85B57C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6579-4B58-4374-94CF-CFC716157062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67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B468-0CA7-D197-48ED-FDF2B489F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C4897-F2C0-F975-2528-5287378E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/>
              <a:t>Гипотезы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6CCAE7-0336-EA70-BAE6-7651375C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D46011-945D-7F2C-1996-DC1DBA1C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7733AB-69ED-6F5C-1BA0-D13F210F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25ECE816-FC32-937D-A678-18FB4953FA3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81326" y="1359220"/>
            <a:ext cx="3207806" cy="3832890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Гипотеза 1: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Молекулы с высоким значением первого главного компонента (PC1) имеют большую вероятность быть биологически разлагаемыми.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Результат: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Манн-Уитни тест показал статистически значимую разницу в PC1 между классами (p = 0.024).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Вывод: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PC1 может служить индикатором для биологического разложения.</a:t>
            </a:r>
            <a:endParaRPr lang="ru-RU" altLang="ru-RU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05D141-06C5-C0A5-AA83-959E8939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619" y="1022584"/>
            <a:ext cx="7799847" cy="52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87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5C953-D0DE-89D1-B6F1-FACF7C491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83D715-FB86-E8B0-5D1C-9CC6600B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/>
              <a:t>Гипотезы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CCCA46-24E4-0F37-09FF-E13612E22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75A2E54-FC38-F29B-450D-824DE5F28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9879A5-092F-C60D-2B0F-B1A4AF1A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DB8EB7E2-184A-A0E4-CB71-A9424731FB9A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81326" y="1359220"/>
            <a:ext cx="3195324" cy="4298630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Гипотеза 2: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Молекулы с высокими значениями спектрального момента SM6_B(m) склонны к биологическому разложению.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Результат: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Манн-Уитни тест показал статистически значимую разницу в значениях SM6_B(m) между двумя классами (p ≈ 4×10⁻⁴⁸).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Вывод: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Спектральный момент является значимым признаком.</a:t>
            </a:r>
          </a:p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37136D8-48FE-542A-E561-A401174A6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71" y="1022584"/>
            <a:ext cx="7717551" cy="52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32020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2637</TotalTime>
  <Words>1352</Words>
  <Application>Microsoft Office PowerPoint</Application>
  <PresentationFormat>Широкоэкранный</PresentationFormat>
  <Paragraphs>393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Roboto</vt:lpstr>
      <vt:lpstr>Arial</vt:lpstr>
      <vt:lpstr>Calibri</vt:lpstr>
      <vt:lpstr>Comfortaa</vt:lpstr>
      <vt:lpstr>Montserrat Medium</vt:lpstr>
      <vt:lpstr>Montserrat</vt:lpstr>
      <vt:lpstr>Обложка</vt:lpstr>
      <vt:lpstr>Разделяющие слайды</vt:lpstr>
      <vt:lpstr>Внутренние слайды</vt:lpstr>
      <vt:lpstr>Биологическое разложение молекул</vt:lpstr>
      <vt:lpstr>Цель проекта</vt:lpstr>
      <vt:lpstr>EDA (Exploratory Data Analysis)</vt:lpstr>
      <vt:lpstr>Результаты EDA</vt:lpstr>
      <vt:lpstr>Предобработка Данных</vt:lpstr>
      <vt:lpstr>Предобработка Данных</vt:lpstr>
      <vt:lpstr>Гипотезы и Результаты</vt:lpstr>
      <vt:lpstr>Гипотезы</vt:lpstr>
      <vt:lpstr>Гипотезы</vt:lpstr>
      <vt:lpstr>Модели и Результаты</vt:lpstr>
      <vt:lpstr>ЛОГИСТИЧЕСКАЯ РЕГРЕССИЯ</vt:lpstr>
      <vt:lpstr>KNN</vt:lpstr>
      <vt:lpstr>ДЕРЕВО РЕШЕНИЙ</vt:lpstr>
      <vt:lpstr>RANDOM FOREST</vt:lpstr>
      <vt:lpstr>XGBOOST</vt:lpstr>
      <vt:lpstr>Модели и Результаты</vt:lpstr>
      <vt:lpstr>Практическая значимость</vt:lpstr>
      <vt:lpstr>Практическая значимость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Екатерина Киракосян</cp:lastModifiedBy>
  <cp:revision>83</cp:revision>
  <dcterms:created xsi:type="dcterms:W3CDTF">2023-09-20T07:01:25Z</dcterms:created>
  <dcterms:modified xsi:type="dcterms:W3CDTF">2025-02-16T17:56:14Z</dcterms:modified>
</cp:coreProperties>
</file>